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3"/>
  </p:notesMasterIdLst>
  <p:sldIdLst>
    <p:sldId id="256" r:id="rId2"/>
    <p:sldId id="257" r:id="rId3"/>
    <p:sldId id="258" r:id="rId4"/>
    <p:sldId id="260" r:id="rId5"/>
    <p:sldId id="261" r:id="rId6"/>
    <p:sldId id="262" r:id="rId7"/>
    <p:sldId id="263" r:id="rId8"/>
    <p:sldId id="336" r:id="rId9"/>
    <p:sldId id="338" r:id="rId10"/>
    <p:sldId id="280" r:id="rId11"/>
    <p:sldId id="33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7"/>
    <p:restoredTop sz="67897"/>
  </p:normalViewPr>
  <p:slideViewPr>
    <p:cSldViewPr snapToGrid="0" snapToObjects="1">
      <p:cViewPr varScale="1">
        <p:scale>
          <a:sx n="27" d="100"/>
          <a:sy n="27" d="100"/>
        </p:scale>
        <p:origin x="124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107D8-FE1B-A247-8ED5-E4F65F6F8C12}"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89742-0AEC-1C4B-98E6-71E1E2C75F9B}" type="slidenum">
              <a:rPr lang="en-US" smtClean="0"/>
              <a:t>‹#›</a:t>
            </a:fld>
            <a:endParaRPr lang="en-US"/>
          </a:p>
        </p:txBody>
      </p:sp>
    </p:spTree>
    <p:extLst>
      <p:ext uri="{BB962C8B-B14F-4D97-AF65-F5344CB8AC3E}">
        <p14:creationId xmlns:p14="http://schemas.microsoft.com/office/powerpoint/2010/main" val="134685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1</a:t>
            </a:fld>
            <a:endParaRPr lang="en-US"/>
          </a:p>
        </p:txBody>
      </p:sp>
    </p:spTree>
    <p:extLst>
      <p:ext uri="{BB962C8B-B14F-4D97-AF65-F5344CB8AC3E}">
        <p14:creationId xmlns:p14="http://schemas.microsoft.com/office/powerpoint/2010/main" val="397349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10</a:t>
            </a:fld>
            <a:endParaRPr lang="en-US"/>
          </a:p>
        </p:txBody>
      </p:sp>
    </p:spTree>
    <p:extLst>
      <p:ext uri="{BB962C8B-B14F-4D97-AF65-F5344CB8AC3E}">
        <p14:creationId xmlns:p14="http://schemas.microsoft.com/office/powerpoint/2010/main" val="221770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BFD01BE0-44C9-F94E-B93C-E742A74F27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CF797EC3-A539-0742-8F8E-E48F4642D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List servs</a:t>
            </a:r>
          </a:p>
          <a:p>
            <a:r>
              <a:rPr lang="en-US" altLang="en-US" dirty="0">
                <a:ea typeface="ＭＳ Ｐゴシック" panose="020B0600070205080204" pitchFamily="34" charset="-128"/>
              </a:rPr>
              <a:t>In services with districts or schools</a:t>
            </a:r>
          </a:p>
          <a:p>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18380E43-3423-FE4D-99DC-EE6E8FA742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3BF073C3-F995-0441-91C9-B8E15337EC4A}"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9638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intro-who am I and what do I do</a:t>
            </a:r>
          </a:p>
          <a:p>
            <a:r>
              <a:rPr lang="en-US" dirty="0"/>
              <a:t>Who is in the room?</a:t>
            </a:r>
          </a:p>
          <a:p>
            <a:endParaRPr lang="en-US" dirty="0"/>
          </a:p>
          <a:p>
            <a:r>
              <a:rPr lang="en-US" dirty="0"/>
              <a:t>Poll in zoom:</a:t>
            </a:r>
          </a:p>
          <a:p>
            <a:r>
              <a:rPr lang="en-US" dirty="0"/>
              <a:t>Have you ever used a phone booth? When was the last time you saw or used a phone booth?</a:t>
            </a:r>
          </a:p>
        </p:txBody>
      </p:sp>
      <p:sp>
        <p:nvSpPr>
          <p:cNvPr id="4" name="Slide Number Placeholder 3"/>
          <p:cNvSpPr>
            <a:spLocks noGrp="1"/>
          </p:cNvSpPr>
          <p:nvPr>
            <p:ph type="sldNum" sz="quarter" idx="5"/>
          </p:nvPr>
        </p:nvSpPr>
        <p:spPr/>
        <p:txBody>
          <a:bodyPr/>
          <a:lstStyle/>
          <a:p>
            <a:fld id="{1A289742-0AEC-1C4B-98E6-71E1E2C75F9B}" type="slidenum">
              <a:rPr lang="en-US" smtClean="0"/>
              <a:t>2</a:t>
            </a:fld>
            <a:endParaRPr lang="en-US"/>
          </a:p>
        </p:txBody>
      </p:sp>
    </p:spTree>
    <p:extLst>
      <p:ext uri="{BB962C8B-B14F-4D97-AF65-F5344CB8AC3E}">
        <p14:creationId xmlns:p14="http://schemas.microsoft.com/office/powerpoint/2010/main" val="145922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89742-0AEC-1C4B-98E6-71E1E2C75F9B}" type="slidenum">
              <a:rPr lang="en-US" smtClean="0"/>
              <a:t>3</a:t>
            </a:fld>
            <a:endParaRPr lang="en-US"/>
          </a:p>
        </p:txBody>
      </p:sp>
    </p:spTree>
    <p:extLst>
      <p:ext uri="{BB962C8B-B14F-4D97-AF65-F5344CB8AC3E}">
        <p14:creationId xmlns:p14="http://schemas.microsoft.com/office/powerpoint/2010/main" val="384336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Maiko and Mr. </a:t>
            </a:r>
            <a:r>
              <a:rPr lang="en-US" sz="1200" b="0" i="0" u="none" strike="noStrike" kern="1200" dirty="0" err="1">
                <a:solidFill>
                  <a:schemeClr val="tx1"/>
                </a:solidFill>
                <a:effectLst/>
                <a:latin typeface="+mn-lt"/>
                <a:ea typeface="+mn-ea"/>
                <a:cs typeface="+mn-cs"/>
              </a:rPr>
              <a:t>Hirota</a:t>
            </a:r>
            <a:r>
              <a:rPr lang="en-US" sz="1200" b="0" i="0" u="none" strike="noStrike" kern="1200" dirty="0">
                <a:solidFill>
                  <a:schemeClr val="tx1"/>
                </a:solidFill>
                <a:effectLst/>
                <a:latin typeface="+mn-lt"/>
                <a:ea typeface="+mn-ea"/>
                <a:cs typeface="+mn-cs"/>
              </a:rPr>
              <a:t> are neighbors.  A tsunami destroys the harbor where they live and kills Maiko's father and Mr. </a:t>
            </a:r>
            <a:r>
              <a:rPr lang="en-US" sz="1200" b="0" i="0" u="none" strike="noStrike" kern="1200" dirty="0" err="1">
                <a:solidFill>
                  <a:schemeClr val="tx1"/>
                </a:solidFill>
                <a:effectLst/>
                <a:latin typeface="+mn-lt"/>
                <a:ea typeface="+mn-ea"/>
                <a:cs typeface="+mn-cs"/>
              </a:rPr>
              <a:t>Hirota's</a:t>
            </a:r>
            <a:r>
              <a:rPr lang="en-US" sz="1200" b="0" i="0" u="none" strike="noStrike" kern="1200" dirty="0">
                <a:solidFill>
                  <a:schemeClr val="tx1"/>
                </a:solidFill>
                <a:effectLst/>
                <a:latin typeface="+mn-lt"/>
                <a:ea typeface="+mn-ea"/>
                <a:cs typeface="+mn-cs"/>
              </a:rPr>
              <a:t> daughter along with many people in their village.  Maiko stops talking.  Mr. </a:t>
            </a:r>
            <a:r>
              <a:rPr lang="en-US" sz="1200" b="0" i="0" u="none" strike="noStrike" kern="1200" dirty="0" err="1">
                <a:solidFill>
                  <a:schemeClr val="tx1"/>
                </a:solidFill>
                <a:effectLst/>
                <a:latin typeface="+mn-lt"/>
                <a:ea typeface="+mn-ea"/>
                <a:cs typeface="+mn-cs"/>
              </a:rPr>
              <a:t>Hirota</a:t>
            </a:r>
            <a:r>
              <a:rPr lang="en-US" sz="1200" b="0" i="0" u="none" strike="noStrike" kern="1200" dirty="0">
                <a:solidFill>
                  <a:schemeClr val="tx1"/>
                </a:solidFill>
                <a:effectLst/>
                <a:latin typeface="+mn-lt"/>
                <a:ea typeface="+mn-ea"/>
                <a:cs typeface="+mn-cs"/>
              </a:rPr>
              <a:t> builds a phone booth and talks to his dead daughter.  Maiko hears him and eventually goes to the phone booth to speak to his dad.  Many other villagers visit the phone booth to speak with their lost relative too. Based on the true story of </a:t>
            </a:r>
            <a:r>
              <a:rPr lang="en-US" sz="1200" b="0" i="0" u="none" strike="noStrike" kern="1200" dirty="0" err="1">
                <a:solidFill>
                  <a:schemeClr val="tx1"/>
                </a:solidFill>
                <a:effectLst/>
                <a:latin typeface="+mn-lt"/>
                <a:ea typeface="+mn-ea"/>
                <a:cs typeface="+mn-cs"/>
              </a:rPr>
              <a:t>Itaru</a:t>
            </a:r>
            <a:r>
              <a:rPr lang="en-US" sz="1200" b="0" i="0" u="none" strike="noStrike" kern="1200" dirty="0">
                <a:solidFill>
                  <a:schemeClr val="tx1"/>
                </a:solidFill>
                <a:effectLst/>
                <a:latin typeface="+mn-lt"/>
                <a:ea typeface="+mn-ea"/>
                <a:cs typeface="+mn-cs"/>
              </a:rPr>
              <a:t> Sasaki and the wind phone he built.  </a:t>
            </a:r>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4</a:t>
            </a:fld>
            <a:endParaRPr lang="en-US"/>
          </a:p>
        </p:txBody>
      </p:sp>
    </p:spTree>
    <p:extLst>
      <p:ext uri="{BB962C8B-B14F-4D97-AF65-F5344CB8AC3E}">
        <p14:creationId xmlns:p14="http://schemas.microsoft.com/office/powerpoint/2010/main" val="391704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Originally from Newfoundland, Heather Smith now lives in Waterloo, Ontario, with her family. Her Newfoundland roots inspire much of her writing. Her middle-grade novel Ebb and Flow was short-listed for the Governor General's Literary Award, and her YA novel The Agony of Bun O'Keefe won the Ruth and Sylvia Schwartz Children's Book Award and was short-listed for the Amy Mathers Teen Book Award and the Geoffrey Bilson Award for Historical Fiction for Young People. For more information, visit </a:t>
            </a:r>
            <a:r>
              <a:rPr lang="en-US" sz="1200" kern="1200" dirty="0" err="1">
                <a:solidFill>
                  <a:schemeClr val="tx1"/>
                </a:solidFill>
                <a:effectLst/>
                <a:latin typeface="+mn-lt"/>
                <a:ea typeface="+mn-ea"/>
                <a:cs typeface="+mn-cs"/>
              </a:rPr>
              <a:t>heathertsmith.com</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5</a:t>
            </a:fld>
            <a:endParaRPr lang="en-US"/>
          </a:p>
        </p:txBody>
      </p:sp>
    </p:spTree>
    <p:extLst>
      <p:ext uri="{BB962C8B-B14F-4D97-AF65-F5344CB8AC3E}">
        <p14:creationId xmlns:p14="http://schemas.microsoft.com/office/powerpoint/2010/main" val="363426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Rachel Wada is a freelance illustrator whose work is defined by heavy texture, bold color and intricate details that capture the nuances of people, places and ideas, real and surreal. Rachel's identity as Japanese-Cantonese, an immigrant and a woman informs her artistic practice. She loves to put her own spin on traditional techniques, motifs and symbolism inspired by her cultural background. This duality of old and new is also apparent in her use of both traditional and digital mediums, and she draws inspiration from a variety of sources, from Japanese woodblock prints, Chinese pottery and ceramics, food packaging design to traditional folk art. She has a special love for the ocean, tea and noodles of all kinds. Rachel lives in Vancouver, British Columbia. For more information, visit </a:t>
            </a:r>
            <a:r>
              <a:rPr lang="en-US" dirty="0" err="1"/>
              <a:t>rachelwada.com</a:t>
            </a:r>
            <a:r>
              <a:rPr lang="en-US" dirty="0"/>
              <a:t>.</a:t>
            </a:r>
          </a:p>
        </p:txBody>
      </p:sp>
      <p:sp>
        <p:nvSpPr>
          <p:cNvPr id="4" name="Slide Number Placeholder 3"/>
          <p:cNvSpPr>
            <a:spLocks noGrp="1"/>
          </p:cNvSpPr>
          <p:nvPr>
            <p:ph type="sldNum" sz="quarter" idx="5"/>
          </p:nvPr>
        </p:nvSpPr>
        <p:spPr/>
        <p:txBody>
          <a:bodyPr/>
          <a:lstStyle/>
          <a:p>
            <a:fld id="{1A289742-0AEC-1C4B-98E6-71E1E2C75F9B}" type="slidenum">
              <a:rPr lang="en-US" smtClean="0"/>
              <a:t>6</a:t>
            </a:fld>
            <a:endParaRPr lang="en-US"/>
          </a:p>
        </p:txBody>
      </p:sp>
    </p:spTree>
    <p:extLst>
      <p:ext uri="{BB962C8B-B14F-4D97-AF65-F5344CB8AC3E}">
        <p14:creationId xmlns:p14="http://schemas.microsoft.com/office/powerpoint/2010/main" val="270002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err="1">
                <a:solidFill>
                  <a:schemeClr val="tx1"/>
                </a:solidFill>
                <a:effectLst/>
                <a:latin typeface="+mn-lt"/>
                <a:ea typeface="+mn-ea"/>
                <a:cs typeface="+mn-cs"/>
              </a:rPr>
              <a:t>Scribd</a:t>
            </a:r>
            <a:r>
              <a:rPr lang="es-ES" sz="1200" kern="1200" dirty="0">
                <a:solidFill>
                  <a:schemeClr val="tx1"/>
                </a:solidFill>
                <a:effectLst/>
                <a:latin typeface="+mn-lt"/>
                <a:ea typeface="+mn-ea"/>
                <a:cs typeface="+mn-cs"/>
              </a:rPr>
              <a:t> link to </a:t>
            </a:r>
            <a:r>
              <a:rPr lang="es-ES" sz="1200" kern="1200" dirty="0" err="1">
                <a:solidFill>
                  <a:schemeClr val="tx1"/>
                </a:solidFill>
                <a:effectLst/>
                <a:latin typeface="+mn-lt"/>
                <a:ea typeface="+mn-ea"/>
                <a:cs typeface="+mn-cs"/>
              </a:rPr>
              <a:t>title</a:t>
            </a:r>
            <a:r>
              <a:rPr lang="es-ES" sz="1200" kern="1200" dirty="0">
                <a:solidFill>
                  <a:schemeClr val="tx1"/>
                </a:solidFill>
                <a:effectLst/>
                <a:latin typeface="+mn-lt"/>
                <a:ea typeface="+mn-ea"/>
                <a:cs typeface="+mn-cs"/>
              </a:rPr>
              <a:t>: https://</a:t>
            </a:r>
            <a:r>
              <a:rPr lang="es-ES" sz="1200" kern="1200" dirty="0" err="1">
                <a:solidFill>
                  <a:schemeClr val="tx1"/>
                </a:solidFill>
                <a:effectLst/>
                <a:latin typeface="+mn-lt"/>
                <a:ea typeface="+mn-ea"/>
                <a:cs typeface="+mn-cs"/>
              </a:rPr>
              <a:t>www.scribd.com</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book</a:t>
            </a:r>
            <a:r>
              <a:rPr lang="es-ES" sz="1200" kern="1200" dirty="0">
                <a:solidFill>
                  <a:schemeClr val="tx1"/>
                </a:solidFill>
                <a:effectLst/>
                <a:latin typeface="+mn-lt"/>
                <a:ea typeface="+mn-ea"/>
                <a:cs typeface="+mn-cs"/>
              </a:rPr>
              <a:t>/421340480/</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Phone</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Booth</a:t>
            </a:r>
            <a:r>
              <a:rPr lang="es-ES" sz="1200" kern="1200" dirty="0">
                <a:solidFill>
                  <a:schemeClr val="tx1"/>
                </a:solidFill>
                <a:effectLst/>
                <a:latin typeface="+mn-lt"/>
                <a:ea typeface="+mn-ea"/>
                <a:cs typeface="+mn-cs"/>
              </a:rPr>
              <a:t>-in-</a:t>
            </a:r>
            <a:r>
              <a:rPr lang="es-ES" sz="1200" kern="1200" dirty="0" err="1">
                <a:solidFill>
                  <a:schemeClr val="tx1"/>
                </a:solidFill>
                <a:effectLst/>
                <a:latin typeface="+mn-lt"/>
                <a:ea typeface="+mn-ea"/>
                <a:cs typeface="+mn-cs"/>
              </a:rPr>
              <a:t>Mr</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Hirota</a:t>
            </a:r>
            <a:r>
              <a:rPr lang="es-ES" sz="1200" kern="1200" dirty="0">
                <a:solidFill>
                  <a:schemeClr val="tx1"/>
                </a:solidFill>
                <a:effectLst/>
                <a:latin typeface="+mn-lt"/>
                <a:ea typeface="+mn-ea"/>
                <a:cs typeface="+mn-cs"/>
              </a:rPr>
              <a:t>-s-Garden</a:t>
            </a:r>
          </a:p>
          <a:p>
            <a:endParaRPr lang="es-ES" sz="1200" kern="1200" dirty="0">
              <a:solidFill>
                <a:schemeClr val="tx1"/>
              </a:solidFill>
              <a:effectLst/>
              <a:latin typeface="+mn-lt"/>
              <a:ea typeface="+mn-ea"/>
              <a:cs typeface="+mn-cs"/>
            </a:endParaRPr>
          </a:p>
          <a:p>
            <a:endParaRPr lang="en-US" dirty="0"/>
          </a:p>
          <a:p>
            <a:r>
              <a:rPr lang="en-US" dirty="0"/>
              <a:t>Uplift At Home: Teresa Reads "The Phone Booth in Mr. </a:t>
            </a:r>
            <a:r>
              <a:rPr lang="en-US" dirty="0" err="1"/>
              <a:t>Hirota's</a:t>
            </a:r>
            <a:r>
              <a:rPr lang="en-US" dirty="0"/>
              <a:t> Garden"</a:t>
            </a:r>
          </a:p>
          <a:p>
            <a:r>
              <a:rPr lang="es-ES" u="sng" dirty="0"/>
              <a:t>https://</a:t>
            </a:r>
            <a:r>
              <a:rPr lang="es-ES" u="sng" dirty="0" err="1"/>
              <a:t>www.youtube.com</a:t>
            </a:r>
            <a:r>
              <a:rPr lang="es-ES" u="sng" dirty="0"/>
              <a:t>/</a:t>
            </a:r>
            <a:r>
              <a:rPr lang="es-ES" u="sng" dirty="0" err="1"/>
              <a:t>watch?v</a:t>
            </a:r>
            <a:r>
              <a:rPr lang="es-ES" u="sng" dirty="0"/>
              <a:t>=AX_I1C6NP5s</a:t>
            </a:r>
            <a:endParaRPr lang="en-US" sz="16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7</a:t>
            </a:fld>
            <a:endParaRPr lang="en-US"/>
          </a:p>
        </p:txBody>
      </p:sp>
    </p:spTree>
    <p:extLst>
      <p:ext uri="{BB962C8B-B14F-4D97-AF65-F5344CB8AC3E}">
        <p14:creationId xmlns:p14="http://schemas.microsoft.com/office/powerpoint/2010/main" val="108400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1A289742-0AEC-1C4B-98E6-71E1E2C75F9B}" type="slidenum">
              <a:rPr lang="en-US" smtClean="0"/>
              <a:t>8</a:t>
            </a:fld>
            <a:endParaRPr lang="en-US"/>
          </a:p>
        </p:txBody>
      </p:sp>
    </p:spTree>
    <p:extLst>
      <p:ext uri="{BB962C8B-B14F-4D97-AF65-F5344CB8AC3E}">
        <p14:creationId xmlns:p14="http://schemas.microsoft.com/office/powerpoint/2010/main" val="197431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89742-0AEC-1C4B-98E6-71E1E2C75F9B}" type="slidenum">
              <a:rPr lang="en-US" smtClean="0"/>
              <a:t>9</a:t>
            </a:fld>
            <a:endParaRPr lang="en-US"/>
          </a:p>
        </p:txBody>
      </p:sp>
    </p:spTree>
    <p:extLst>
      <p:ext uri="{BB962C8B-B14F-4D97-AF65-F5344CB8AC3E}">
        <p14:creationId xmlns:p14="http://schemas.microsoft.com/office/powerpoint/2010/main" val="39509623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1/13/2021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1/13/2021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1/13/2021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readu.utah.edu/" TargetMode="External"/><Relationship Id="rId5" Type="http://schemas.microsoft.com/office/2007/relationships/hdphoto" Target="../media/hdphoto2.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mailto:l.marzulli@utah.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hyperlink" Target="https://www.bloomberg.com/news/articles/2017-01-10/japan-s-wind-phone-is-a-site-to-mediate-on-life-and-lo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thisamericanlife.org/597/one-last-thing-before-i-go-2016" TargetMode="External"/><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nctasia.org/resources/" TargetMode="External"/><Relationship Id="rId5" Type="http://schemas.openxmlformats.org/officeDocument/2006/relationships/image" Target="../media/image13.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242D-E12E-4549-8AE8-98E970691772}"/>
              </a:ext>
            </a:extLst>
          </p:cNvPr>
          <p:cNvSpPr>
            <a:spLocks noGrp="1"/>
          </p:cNvSpPr>
          <p:nvPr>
            <p:ph type="ctrTitle"/>
          </p:nvPr>
        </p:nvSpPr>
        <p:spPr/>
        <p:txBody>
          <a:bodyPr/>
          <a:lstStyle/>
          <a:p>
            <a:r>
              <a:rPr lang="en-US" sz="8000" dirty="0"/>
              <a:t>Reading Asia</a:t>
            </a:r>
            <a:br>
              <a:rPr lang="en-US" sz="8000" dirty="0"/>
            </a:br>
            <a:r>
              <a:rPr lang="en-US" sz="8000" dirty="0"/>
              <a:t> </a:t>
            </a:r>
            <a:r>
              <a:rPr lang="en-US" sz="2600" dirty="0"/>
              <a:t>welcoming award-winning children’s literature into your classrooms.</a:t>
            </a:r>
            <a:br>
              <a:rPr lang="en-US" sz="2400" dirty="0"/>
            </a:br>
            <a:endParaRPr lang="en-US" sz="2400" dirty="0"/>
          </a:p>
        </p:txBody>
      </p:sp>
      <p:sp>
        <p:nvSpPr>
          <p:cNvPr id="3" name="Subtitle 2">
            <a:extLst>
              <a:ext uri="{FF2B5EF4-FFF2-40B4-BE49-F238E27FC236}">
                <a16:creationId xmlns:a16="http://schemas.microsoft.com/office/drawing/2014/main" id="{00F66E37-53AD-8940-89EF-E5A672218A70}"/>
              </a:ext>
            </a:extLst>
          </p:cNvPr>
          <p:cNvSpPr>
            <a:spLocks noGrp="1"/>
          </p:cNvSpPr>
          <p:nvPr>
            <p:ph type="subTitle" idx="1"/>
          </p:nvPr>
        </p:nvSpPr>
        <p:spPr>
          <a:xfrm>
            <a:off x="1069848" y="4389119"/>
            <a:ext cx="7891272" cy="1574359"/>
          </a:xfrm>
        </p:spPr>
        <p:txBody>
          <a:bodyPr>
            <a:normAutofit/>
          </a:bodyPr>
          <a:lstStyle/>
          <a:p>
            <a:r>
              <a:rPr lang="en-US" dirty="0"/>
              <a:t>Luciano Marzulli</a:t>
            </a:r>
          </a:p>
          <a:p>
            <a:r>
              <a:rPr lang="en-US" dirty="0"/>
              <a:t>K-16 Outreach Coordinator</a:t>
            </a:r>
          </a:p>
        </p:txBody>
      </p:sp>
      <p:pic>
        <p:nvPicPr>
          <p:cNvPr id="5" name="Picture 4" descr="A picture containing text&#10;&#10;Description automatically generated">
            <a:extLst>
              <a:ext uri="{FF2B5EF4-FFF2-40B4-BE49-F238E27FC236}">
                <a16:creationId xmlns:a16="http://schemas.microsoft.com/office/drawing/2014/main" id="{D700D52D-4CF5-D44A-91C1-DCEE74316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 y="5425777"/>
            <a:ext cx="4245345" cy="959448"/>
          </a:xfrm>
          <a:prstGeom prst="rect">
            <a:avLst/>
          </a:prstGeom>
        </p:spPr>
      </p:pic>
    </p:spTree>
    <p:extLst>
      <p:ext uri="{BB962C8B-B14F-4D97-AF65-F5344CB8AC3E}">
        <p14:creationId xmlns:p14="http://schemas.microsoft.com/office/powerpoint/2010/main" val="81464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F6E6A-621E-9645-B6C2-4B90546C197E}"/>
              </a:ext>
            </a:extLst>
          </p:cNvPr>
          <p:cNvPicPr>
            <a:picLocks noChangeAspect="1"/>
          </p:cNvPicPr>
          <p:nvPr/>
        </p:nvPicPr>
        <p:blipFill rotWithShape="1">
          <a:blip r:embed="rId3">
            <a:extLst>
              <a:ext uri="{28A0092B-C50C-407E-A947-70E740481C1C}">
                <a14:useLocalDpi xmlns:a14="http://schemas.microsoft.com/office/drawing/2010/main" val="0"/>
              </a:ext>
            </a:extLst>
          </a:blip>
          <a:srcRect t="645" b="27239"/>
          <a:stretch/>
        </p:blipFill>
        <p:spPr>
          <a:xfrm>
            <a:off x="20" y="10"/>
            <a:ext cx="12191980" cy="6857989"/>
          </a:xfrm>
          <a:prstGeom prst="rect">
            <a:avLst/>
          </a:prstGeom>
        </p:spPr>
      </p:pic>
      <p:sp>
        <p:nvSpPr>
          <p:cNvPr id="10" name="Rectangle 9">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650BD-9766-784E-B680-6950475D6CBF}"/>
              </a:ext>
            </a:extLst>
          </p:cNvPr>
          <p:cNvSpPr>
            <a:spLocks noGrp="1"/>
          </p:cNvSpPr>
          <p:nvPr>
            <p:ph type="title"/>
          </p:nvPr>
        </p:nvSpPr>
        <p:spPr>
          <a:xfrm>
            <a:off x="1069848" y="484632"/>
            <a:ext cx="10058400" cy="1609344"/>
          </a:xfrm>
        </p:spPr>
        <p:txBody>
          <a:bodyPr anchor="ctr">
            <a:normAutofit/>
          </a:bodyPr>
          <a:lstStyle/>
          <a:p>
            <a:pPr algn="ctr"/>
            <a:r>
              <a:rPr lang="en-US" sz="8000" dirty="0">
                <a:solidFill>
                  <a:schemeClr val="tx1"/>
                </a:solidFill>
              </a:rPr>
              <a:t>READ U</a:t>
            </a:r>
          </a:p>
        </p:txBody>
      </p:sp>
      <p:sp>
        <p:nvSpPr>
          <p:cNvPr id="3" name="Content Placeholder 2">
            <a:extLst>
              <a:ext uri="{FF2B5EF4-FFF2-40B4-BE49-F238E27FC236}">
                <a16:creationId xmlns:a16="http://schemas.microsoft.com/office/drawing/2014/main" id="{5DDE61EF-AE8A-B44B-9EB4-84740A50BB7F}"/>
              </a:ext>
            </a:extLst>
          </p:cNvPr>
          <p:cNvSpPr>
            <a:spLocks noGrp="1"/>
          </p:cNvSpPr>
          <p:nvPr>
            <p:ph idx="1"/>
          </p:nvPr>
        </p:nvSpPr>
        <p:spPr>
          <a:xfrm>
            <a:off x="1069848" y="2121408"/>
            <a:ext cx="10058400" cy="4050792"/>
          </a:xfrm>
        </p:spPr>
        <p:txBody>
          <a:bodyPr>
            <a:normAutofit/>
          </a:bodyPr>
          <a:lstStyle/>
          <a:p>
            <a:r>
              <a:rPr lang="en-US" sz="4000" dirty="0"/>
              <a:t>Curated book sets through the College of Education:</a:t>
            </a:r>
          </a:p>
          <a:p>
            <a:r>
              <a:rPr lang="en-US" sz="4000" dirty="0">
                <a:hlinkClick r:id="rId6"/>
              </a:rPr>
              <a:t>http://readu.utah.edu</a:t>
            </a:r>
            <a:endParaRPr lang="en-US" sz="4000" dirty="0"/>
          </a:p>
          <a:p>
            <a:endParaRPr lang="en-US" dirty="0"/>
          </a:p>
        </p:txBody>
      </p:sp>
      <p:grpSp>
        <p:nvGrpSpPr>
          <p:cNvPr id="14" name="Group 13">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213620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a:extLst>
              <a:ext uri="{FF2B5EF4-FFF2-40B4-BE49-F238E27FC236}">
                <a16:creationId xmlns:a16="http://schemas.microsoft.com/office/drawing/2014/main" id="{EC4AB0E7-F414-9F40-B79B-4CCE96656B2A}"/>
              </a:ext>
            </a:extLst>
          </p:cNvPr>
          <p:cNvSpPr txBox="1">
            <a:spLocks noChangeArrowheads="1"/>
          </p:cNvSpPr>
          <p:nvPr/>
        </p:nvSpPr>
        <p:spPr bwMode="auto">
          <a:xfrm>
            <a:off x="5081588" y="0"/>
            <a:ext cx="643731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sz="6000" dirty="0">
                <a:latin typeface="Miriam" panose="020B0502050101010101" pitchFamily="34" charset="-79"/>
              </a:rPr>
              <a:t>Let’s work together!</a:t>
            </a:r>
          </a:p>
          <a:p>
            <a:endParaRPr lang="en-US" altLang="en-US" dirty="0"/>
          </a:p>
          <a:p>
            <a:r>
              <a:rPr lang="en-US" altLang="en-US" sz="2800" dirty="0"/>
              <a:t>Luciano Marzulli	</a:t>
            </a:r>
          </a:p>
          <a:p>
            <a:r>
              <a:rPr lang="en-US" altLang="en-US" sz="2800" dirty="0">
                <a:hlinkClick r:id="rId3"/>
              </a:rPr>
              <a:t>l.marzulli@utah.edu</a:t>
            </a:r>
            <a:r>
              <a:rPr lang="en-US" altLang="en-US" sz="2800" dirty="0"/>
              <a:t> </a:t>
            </a:r>
          </a:p>
          <a:p>
            <a:r>
              <a:rPr lang="en-US" altLang="en-US" sz="2800" dirty="0"/>
              <a:t>K-16 Outreach Coordinator</a:t>
            </a:r>
          </a:p>
          <a:p>
            <a:r>
              <a:rPr lang="en-US" altLang="en-US" sz="2800" dirty="0"/>
              <a:t>International and Area Studies </a:t>
            </a:r>
          </a:p>
          <a:p>
            <a:r>
              <a:rPr lang="en-US" altLang="en-US" sz="2800" dirty="0"/>
              <a:t>801.581.6518</a:t>
            </a:r>
          </a:p>
          <a:p>
            <a:r>
              <a:rPr lang="en-US" altLang="en-US" sz="2800" dirty="0"/>
              <a:t>http://</a:t>
            </a:r>
            <a:r>
              <a:rPr lang="en-US" altLang="en-US" sz="2800" dirty="0" err="1"/>
              <a:t>ias.utah.edu</a:t>
            </a:r>
            <a:endParaRPr lang="en-US" altLang="en-US" sz="2800" dirty="0">
              <a:latin typeface="Miriam" panose="020B0502050101010101" pitchFamily="34" charset="-79"/>
            </a:endParaRPr>
          </a:p>
        </p:txBody>
      </p:sp>
      <p:sp>
        <p:nvSpPr>
          <p:cNvPr id="6" name="Title 1">
            <a:extLst>
              <a:ext uri="{FF2B5EF4-FFF2-40B4-BE49-F238E27FC236}">
                <a16:creationId xmlns:a16="http://schemas.microsoft.com/office/drawing/2014/main" id="{B335DD29-4816-5042-9F8A-25B358223AD0}"/>
              </a:ext>
            </a:extLst>
          </p:cNvPr>
          <p:cNvSpPr txBox="1">
            <a:spLocks/>
          </p:cNvSpPr>
          <p:nvPr/>
        </p:nvSpPr>
        <p:spPr>
          <a:xfrm rot="5400000">
            <a:off x="233898" y="3115469"/>
            <a:ext cx="6858000" cy="627062"/>
          </a:xfrm>
          <a:prstGeom prst="rect">
            <a:avLst/>
          </a:prstGeom>
          <a:solidFill>
            <a:srgbClr val="FF513F"/>
          </a:solidFill>
        </p:spPr>
        <p:txBody>
          <a:bodyPr anchor="ctr">
            <a:normAutofit fontScale="625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fontAlgn="auto">
              <a:spcAft>
                <a:spcPts val="0"/>
              </a:spcAft>
              <a:defRPr/>
            </a:pPr>
            <a:endParaRPr lang="en-US" sz="7000" dirty="0">
              <a:solidFill>
                <a:schemeClr val="bg1"/>
              </a:solidFill>
              <a:latin typeface="Meiryo" panose="020B0604030504040204" pitchFamily="34" charset="-128"/>
              <a:ea typeface="Meiryo" panose="020B0604030504040204" pitchFamily="34" charset="-128"/>
              <a:cs typeface="Meiryo" panose="020B0604030504040204" pitchFamily="34" charset="-128"/>
            </a:endParaRPr>
          </a:p>
        </p:txBody>
      </p:sp>
      <p:pic>
        <p:nvPicPr>
          <p:cNvPr id="3" name="Picture 2" descr="A picture containing text&#10;&#10;Description automatically generated">
            <a:extLst>
              <a:ext uri="{FF2B5EF4-FFF2-40B4-BE49-F238E27FC236}">
                <a16:creationId xmlns:a16="http://schemas.microsoft.com/office/drawing/2014/main" id="{C9EDCF6A-7F08-7344-A247-4E0ACBF25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883" y="4625310"/>
            <a:ext cx="6350000" cy="1435100"/>
          </a:xfrm>
          <a:prstGeom prst="rect">
            <a:avLst/>
          </a:prstGeom>
        </p:spPr>
      </p:pic>
    </p:spTree>
    <p:extLst>
      <p:ext uri="{BB962C8B-B14F-4D97-AF65-F5344CB8AC3E}">
        <p14:creationId xmlns:p14="http://schemas.microsoft.com/office/powerpoint/2010/main" val="194839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F2B0C84E-0738-9443-A186-5C10DCFA62E5}"/>
              </a:ext>
            </a:extLst>
          </p:cNvPr>
          <p:cNvSpPr>
            <a:spLocks noGrp="1"/>
          </p:cNvSpPr>
          <p:nvPr>
            <p:ph type="title"/>
          </p:nvPr>
        </p:nvSpPr>
        <p:spPr>
          <a:xfrm>
            <a:off x="5522273" y="608273"/>
            <a:ext cx="5226137" cy="1407494"/>
          </a:xfrm>
        </p:spPr>
        <p:txBody>
          <a:bodyPr>
            <a:normAutofit/>
          </a:bodyPr>
          <a:lstStyle/>
          <a:p>
            <a:endParaRPr lang="en-US" sz="4000" dirty="0"/>
          </a:p>
        </p:txBody>
      </p:sp>
      <p:sp>
        <p:nvSpPr>
          <p:cNvPr id="14" name="Freeform: Shape 13">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 name="Content Placeholder 2">
            <a:extLst>
              <a:ext uri="{FF2B5EF4-FFF2-40B4-BE49-F238E27FC236}">
                <a16:creationId xmlns:a16="http://schemas.microsoft.com/office/drawing/2014/main" id="{EB4A9844-81C7-9842-BF51-0FF7891F30DA}"/>
              </a:ext>
            </a:extLst>
          </p:cNvPr>
          <p:cNvSpPr>
            <a:spLocks noGrp="1"/>
          </p:cNvSpPr>
          <p:nvPr>
            <p:ph idx="1"/>
          </p:nvPr>
        </p:nvSpPr>
        <p:spPr>
          <a:xfrm>
            <a:off x="5928396" y="2642547"/>
            <a:ext cx="5226137" cy="2971799"/>
          </a:xfrm>
        </p:spPr>
        <p:txBody>
          <a:bodyPr>
            <a:noAutofit/>
          </a:bodyPr>
          <a:lstStyle/>
          <a:p>
            <a:r>
              <a:rPr lang="en-US" sz="2600" dirty="0"/>
              <a:t>This session will provide an opportunity to take an in depth look at the 2019 Freeman Book Award Winner: </a:t>
            </a:r>
            <a:r>
              <a:rPr lang="en-US" sz="2600" b="1" i="1" dirty="0"/>
              <a:t>The Phone Booth in Mr. </a:t>
            </a:r>
            <a:r>
              <a:rPr lang="en-US" sz="2600" b="1" i="1" dirty="0" err="1"/>
              <a:t>Hirota’s</a:t>
            </a:r>
            <a:r>
              <a:rPr lang="en-US" sz="2600" b="1" i="1" dirty="0"/>
              <a:t> Garden </a:t>
            </a:r>
            <a:r>
              <a:rPr lang="en-US" sz="2600" dirty="0"/>
              <a:t>by Heather T. Smith illustrated by Rachel Wada.  </a:t>
            </a:r>
          </a:p>
        </p:txBody>
      </p:sp>
      <p:pic>
        <p:nvPicPr>
          <p:cNvPr id="7" name="Picture 6">
            <a:extLst>
              <a:ext uri="{FF2B5EF4-FFF2-40B4-BE49-F238E27FC236}">
                <a16:creationId xmlns:a16="http://schemas.microsoft.com/office/drawing/2014/main" id="{998B0FD8-E3D7-044A-A3E5-B256FDDFD6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692" y="879966"/>
            <a:ext cx="4132871" cy="5635734"/>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p:spPr>
      </p:pic>
      <p:sp>
        <p:nvSpPr>
          <p:cNvPr id="16" name="Freeform: Shape 15">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8" name="Group 17">
            <a:extLst>
              <a:ext uri="{FF2B5EF4-FFF2-40B4-BE49-F238E27FC236}">
                <a16:creationId xmlns:a16="http://schemas.microsoft.com/office/drawing/2014/main" id="{D96E3E53-A85C-4F1C-8D49-274B285842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9B18F255-8818-4B29-BE51-E6C53C9AA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9B9FAC86-F2AD-430F-A01E-366FAC8A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5974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D6D4E-14E1-BD42-81B6-291B46D948B1}"/>
              </a:ext>
            </a:extLst>
          </p:cNvPr>
          <p:cNvSpPr>
            <a:spLocks noGrp="1"/>
          </p:cNvSpPr>
          <p:nvPr>
            <p:ph type="title"/>
          </p:nvPr>
        </p:nvSpPr>
        <p:spPr>
          <a:xfrm>
            <a:off x="382280" y="484632"/>
            <a:ext cx="6743844" cy="1609344"/>
          </a:xfrm>
        </p:spPr>
        <p:txBody>
          <a:bodyPr>
            <a:normAutofit/>
          </a:bodyPr>
          <a:lstStyle/>
          <a:p>
            <a:r>
              <a:rPr lang="en-US" sz="4800"/>
              <a:t>Freeman Book Awards</a:t>
            </a:r>
          </a:p>
        </p:txBody>
      </p:sp>
      <p:sp>
        <p:nvSpPr>
          <p:cNvPr id="3" name="Content Placeholder 2">
            <a:extLst>
              <a:ext uri="{FF2B5EF4-FFF2-40B4-BE49-F238E27FC236}">
                <a16:creationId xmlns:a16="http://schemas.microsoft.com/office/drawing/2014/main" id="{F9AADDA5-AD88-AC42-B1EF-09E3B34CFDD5}"/>
              </a:ext>
            </a:extLst>
          </p:cNvPr>
          <p:cNvSpPr>
            <a:spLocks noGrp="1"/>
          </p:cNvSpPr>
          <p:nvPr>
            <p:ph idx="1"/>
          </p:nvPr>
        </p:nvSpPr>
        <p:spPr>
          <a:xfrm>
            <a:off x="382279" y="2121408"/>
            <a:ext cx="6743845" cy="4050792"/>
          </a:xfrm>
        </p:spPr>
        <p:txBody>
          <a:bodyPr>
            <a:normAutofit/>
          </a:bodyPr>
          <a:lstStyle/>
          <a:p>
            <a:r>
              <a:rPr lang="en-US" sz="1800"/>
              <a:t>Honoring East And Southeast Asian Titles for Children and Young Adults</a:t>
            </a:r>
          </a:p>
          <a:p>
            <a:endParaRPr lang="en-US" sz="1800"/>
          </a:p>
          <a:p>
            <a:r>
              <a:rPr lang="en-US" sz="1800"/>
              <a:t>The National Consortium for Teaching about Asia (NCTA), the Committee on Teaching about Asia (CTA) of the Association for Asian Studies (AAS), and Asia for Educators (AFE) at Columbia University sponsor the annual Freeman Book Awards for new young adult and children’s literature. The awards recognize quality books for children and young adults that contribute meaningfully to an understanding of East and Southeast Asia. Awards are given in two categories: Children’s and Young Adult on the several countries of East and Southeast Asia.</a:t>
            </a:r>
          </a:p>
        </p:txBody>
      </p:sp>
      <p:pic>
        <p:nvPicPr>
          <p:cNvPr id="5" name="Picture 4">
            <a:extLst>
              <a:ext uri="{FF2B5EF4-FFF2-40B4-BE49-F238E27FC236}">
                <a16:creationId xmlns:a16="http://schemas.microsoft.com/office/drawing/2014/main" id="{3C9BE311-A503-B748-A987-0764FAF682A3}"/>
              </a:ext>
            </a:extLst>
          </p:cNvPr>
          <p:cNvPicPr>
            <a:picLocks noChangeAspect="1"/>
          </p:cNvPicPr>
          <p:nvPr/>
        </p:nvPicPr>
        <p:blipFill>
          <a:blip r:embed="rId5">
            <a:extLst>
              <a:ext uri="{28A0092B-C50C-407E-A947-70E740481C1C}">
                <a14:useLocalDpi xmlns:a14="http://schemas.microsoft.com/office/drawing/2010/main" val="0"/>
              </a:ext>
            </a:extLst>
          </a:blip>
          <a:srcRect l="17439" r="17439"/>
          <a:stretch/>
        </p:blipFill>
        <p:spPr>
          <a:xfrm>
            <a:off x="8203460" y="1986906"/>
            <a:ext cx="3369177" cy="2586818"/>
          </a:xfrm>
          <a:prstGeom prst="rect">
            <a:avLst/>
          </a:prstGeom>
        </p:spPr>
      </p:pic>
      <p:grpSp>
        <p:nvGrpSpPr>
          <p:cNvPr id="32" name="Group 3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8275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8B1B2-51C0-6C4E-8D47-742FE790F707}"/>
              </a:ext>
            </a:extLst>
          </p:cNvPr>
          <p:cNvSpPr>
            <a:spLocks noGrp="1"/>
          </p:cNvSpPr>
          <p:nvPr>
            <p:ph type="title"/>
          </p:nvPr>
        </p:nvSpPr>
        <p:spPr>
          <a:xfrm>
            <a:off x="4970109" y="484632"/>
            <a:ext cx="6730277" cy="1609344"/>
          </a:xfrm>
          <a:ln>
            <a:noFill/>
          </a:ln>
        </p:spPr>
        <p:txBody>
          <a:bodyPr>
            <a:normAutofit/>
          </a:bodyPr>
          <a:lstStyle/>
          <a:p>
            <a:r>
              <a:rPr lang="en-US" sz="4800"/>
              <a:t>The Phone Booth in Mr. Hirota's garden</a:t>
            </a:r>
          </a:p>
        </p:txBody>
      </p:sp>
      <p:pic>
        <p:nvPicPr>
          <p:cNvPr id="4" name="Picture 3" descr="A picture containing text, water, cake, table&#10;&#10;Description automatically generated">
            <a:extLst>
              <a:ext uri="{FF2B5EF4-FFF2-40B4-BE49-F238E27FC236}">
                <a16:creationId xmlns:a16="http://schemas.microsoft.com/office/drawing/2014/main" id="{06B086D7-38C2-C942-98B4-29C837CA5A3F}"/>
              </a:ext>
            </a:extLst>
          </p:cNvPr>
          <p:cNvPicPr>
            <a:picLocks noChangeAspect="1"/>
          </p:cNvPicPr>
          <p:nvPr/>
        </p:nvPicPr>
        <p:blipFill rotWithShape="1">
          <a:blip r:embed="rId5">
            <a:extLst>
              <a:ext uri="{28A0092B-C50C-407E-A947-70E740481C1C}">
                <a14:useLocalDpi xmlns:a14="http://schemas.microsoft.com/office/drawing/2010/main" val="0"/>
              </a:ext>
            </a:extLst>
          </a:blip>
          <a:srcRect l="4809" r="2691"/>
          <a:stretch/>
        </p:blipFill>
        <p:spPr>
          <a:xfrm>
            <a:off x="3344" y="10"/>
            <a:ext cx="4646726" cy="6857990"/>
          </a:xfrm>
          <a:prstGeom prst="rect">
            <a:avLst/>
          </a:prstGeom>
        </p:spPr>
      </p:pic>
      <p:sp>
        <p:nvSpPr>
          <p:cNvPr id="9" name="Content Placeholder 8">
            <a:extLst>
              <a:ext uri="{FF2B5EF4-FFF2-40B4-BE49-F238E27FC236}">
                <a16:creationId xmlns:a16="http://schemas.microsoft.com/office/drawing/2014/main" id="{1F688289-20BA-43F6-93B1-C8E7E0FC12FC}"/>
              </a:ext>
            </a:extLst>
          </p:cNvPr>
          <p:cNvSpPr>
            <a:spLocks noGrp="1"/>
          </p:cNvSpPr>
          <p:nvPr>
            <p:ph idx="1"/>
          </p:nvPr>
        </p:nvSpPr>
        <p:spPr>
          <a:xfrm>
            <a:off x="4970109" y="2121408"/>
            <a:ext cx="6730276" cy="4050792"/>
          </a:xfrm>
        </p:spPr>
        <p:txBody>
          <a:bodyPr>
            <a:normAutofit/>
          </a:bodyPr>
          <a:lstStyle/>
          <a:p>
            <a:r>
              <a:rPr lang="en-US" sz="1800" dirty="0"/>
              <a:t>By Heather Smith</a:t>
            </a:r>
          </a:p>
          <a:p>
            <a:r>
              <a:rPr lang="en-US" sz="1800" dirty="0"/>
              <a:t>Illustrated by Rachel Wada</a:t>
            </a:r>
          </a:p>
          <a:p>
            <a:endParaRPr lang="en-US" sz="1800" dirty="0"/>
          </a:p>
          <a:p>
            <a:r>
              <a:rPr lang="en-US" sz="1800" dirty="0"/>
              <a:t>Maiko and Mr. </a:t>
            </a:r>
            <a:r>
              <a:rPr lang="en-US" sz="1800" dirty="0" err="1"/>
              <a:t>Hirota</a:t>
            </a:r>
            <a:r>
              <a:rPr lang="en-US" sz="1800" dirty="0"/>
              <a:t> are neighbors.  A tsunami destroys the harbor where they live and kills Maiko's father and Mr. </a:t>
            </a:r>
            <a:r>
              <a:rPr lang="en-US" sz="1800" dirty="0" err="1"/>
              <a:t>Hirota's</a:t>
            </a:r>
            <a:r>
              <a:rPr lang="en-US" sz="1800" dirty="0"/>
              <a:t> daughter along with many people in their village.  Maiko stops talking.  Mr. </a:t>
            </a:r>
            <a:r>
              <a:rPr lang="en-US" sz="1800" dirty="0" err="1"/>
              <a:t>Hirota</a:t>
            </a:r>
            <a:r>
              <a:rPr lang="en-US" sz="1800" dirty="0"/>
              <a:t> builds a phone booth and talks to his dead daughter.  Maiko hears him and eventually goes to the phone booth to speak to his dad.  Many other villagers visit the phone booth to speak with their lost relatives too. Based on the true story of </a:t>
            </a:r>
            <a:r>
              <a:rPr lang="en-US" sz="1800" dirty="0" err="1"/>
              <a:t>Itaru</a:t>
            </a:r>
            <a:r>
              <a:rPr lang="en-US" sz="1800" dirty="0"/>
              <a:t> Sasaki and the wind phone he built.</a:t>
            </a:r>
          </a:p>
        </p:txBody>
      </p:sp>
      <p:grpSp>
        <p:nvGrpSpPr>
          <p:cNvPr id="55" name="Group 54">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6" name="Oval 55">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6">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4195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86A53-BAD3-7146-B509-A05F99430781}"/>
              </a:ext>
            </a:extLst>
          </p:cNvPr>
          <p:cNvSpPr>
            <a:spLocks noGrp="1"/>
          </p:cNvSpPr>
          <p:nvPr>
            <p:ph type="title"/>
          </p:nvPr>
        </p:nvSpPr>
        <p:spPr>
          <a:xfrm>
            <a:off x="382280" y="484632"/>
            <a:ext cx="6743844" cy="1609344"/>
          </a:xfrm>
        </p:spPr>
        <p:txBody>
          <a:bodyPr>
            <a:normAutofit/>
          </a:bodyPr>
          <a:lstStyle/>
          <a:p>
            <a:r>
              <a:rPr lang="en-US" sz="4800"/>
              <a:t>Heather Smith</a:t>
            </a:r>
          </a:p>
        </p:txBody>
      </p:sp>
      <p:sp>
        <p:nvSpPr>
          <p:cNvPr id="15" name="Content Placeholder 14">
            <a:extLst>
              <a:ext uri="{FF2B5EF4-FFF2-40B4-BE49-F238E27FC236}">
                <a16:creationId xmlns:a16="http://schemas.microsoft.com/office/drawing/2014/main" id="{DF4BB490-2B7A-413E-A5B3-3116E95E7B14}"/>
              </a:ext>
            </a:extLst>
          </p:cNvPr>
          <p:cNvSpPr>
            <a:spLocks noGrp="1"/>
          </p:cNvSpPr>
          <p:nvPr>
            <p:ph idx="1"/>
          </p:nvPr>
        </p:nvSpPr>
        <p:spPr>
          <a:xfrm>
            <a:off x="382279" y="2121408"/>
            <a:ext cx="6743845" cy="4050792"/>
          </a:xfrm>
        </p:spPr>
        <p:txBody>
          <a:bodyPr>
            <a:normAutofit/>
          </a:bodyPr>
          <a:lstStyle/>
          <a:p>
            <a:r>
              <a:rPr lang="en-US" sz="1800" dirty="0"/>
              <a:t>Originally from Newfoundland, Heather Smith now lives in Waterloo, Ontario, with her family. Her Newfoundland roots inspire much of her writing. Her middle-grade novel Ebb and Flow was short-listed for the Governor General's Literary Award, and her YA novel The Agony of Bun O'Keefe won the Ruth and Sylvia Schwartz Children's Book Award and was short-listed for the Amy Mathers Teen Book Award and the Geoffrey Bilson Award for Historical Fiction for Young People. For more information, visit </a:t>
            </a:r>
            <a:r>
              <a:rPr lang="en-US" sz="1800"/>
              <a:t>heathertsmith.com</a:t>
            </a:r>
            <a:r>
              <a:rPr lang="en-US" sz="1800" dirty="0"/>
              <a:t>.</a:t>
            </a:r>
          </a:p>
        </p:txBody>
      </p:sp>
      <p:pic>
        <p:nvPicPr>
          <p:cNvPr id="4" name="Picture 3" descr="A person standing next to a body of water&#10;&#10;Description automatically generated">
            <a:extLst>
              <a:ext uri="{FF2B5EF4-FFF2-40B4-BE49-F238E27FC236}">
                <a16:creationId xmlns:a16="http://schemas.microsoft.com/office/drawing/2014/main" id="{03DE3408-DB7A-3B49-AE08-6A8A0CF69923}"/>
              </a:ext>
            </a:extLst>
          </p:cNvPr>
          <p:cNvPicPr>
            <a:picLocks noChangeAspect="1"/>
          </p:cNvPicPr>
          <p:nvPr/>
        </p:nvPicPr>
        <p:blipFill rotWithShape="1">
          <a:blip r:embed="rId5">
            <a:extLst>
              <a:ext uri="{28A0092B-C50C-407E-A947-70E740481C1C}">
                <a14:useLocalDpi xmlns:a14="http://schemas.microsoft.com/office/drawing/2010/main" val="0"/>
              </a:ext>
            </a:extLst>
          </a:blip>
          <a:srcRect l="9971" r="16976"/>
          <a:stretch/>
        </p:blipFill>
        <p:spPr>
          <a:xfrm>
            <a:off x="7545274" y="10"/>
            <a:ext cx="4646726" cy="6857990"/>
          </a:xfrm>
          <a:prstGeom prst="rect">
            <a:avLst/>
          </a:prstGeom>
        </p:spPr>
      </p:pic>
      <p:grpSp>
        <p:nvGrpSpPr>
          <p:cNvPr id="61" name="Group 60">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2" name="Oval 61">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3" name="Oval 62">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1720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5BA068C-C98E-4DE8-B7D4-63454271C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0EF1E-108F-E447-AC51-87BD0FECA164}"/>
              </a:ext>
            </a:extLst>
          </p:cNvPr>
          <p:cNvSpPr>
            <a:spLocks noGrp="1"/>
          </p:cNvSpPr>
          <p:nvPr>
            <p:ph type="title"/>
          </p:nvPr>
        </p:nvSpPr>
        <p:spPr>
          <a:xfrm>
            <a:off x="644893" y="484632"/>
            <a:ext cx="5168168" cy="1609344"/>
          </a:xfrm>
        </p:spPr>
        <p:txBody>
          <a:bodyPr>
            <a:normAutofit/>
          </a:bodyPr>
          <a:lstStyle/>
          <a:p>
            <a:r>
              <a:rPr lang="en-US" sz="4400" dirty="0"/>
              <a:t>Rachel Wada</a:t>
            </a:r>
          </a:p>
        </p:txBody>
      </p:sp>
      <p:sp>
        <p:nvSpPr>
          <p:cNvPr id="9" name="Content Placeholder 8">
            <a:extLst>
              <a:ext uri="{FF2B5EF4-FFF2-40B4-BE49-F238E27FC236}">
                <a16:creationId xmlns:a16="http://schemas.microsoft.com/office/drawing/2014/main" id="{34BBBC3D-109D-494F-B239-AF63C1529EB3}"/>
              </a:ext>
            </a:extLst>
          </p:cNvPr>
          <p:cNvSpPr>
            <a:spLocks noGrp="1"/>
          </p:cNvSpPr>
          <p:nvPr>
            <p:ph idx="1"/>
          </p:nvPr>
        </p:nvSpPr>
        <p:spPr>
          <a:xfrm>
            <a:off x="644893" y="2121408"/>
            <a:ext cx="5168168" cy="3759628"/>
          </a:xfrm>
        </p:spPr>
        <p:txBody>
          <a:bodyPr>
            <a:normAutofit/>
          </a:bodyPr>
          <a:lstStyle/>
          <a:p>
            <a:pPr marL="0" indent="0">
              <a:buNone/>
            </a:pPr>
            <a:r>
              <a:rPr lang="en-US" sz="1500"/>
              <a:t>Rachel Wada is a freelance illustrator whose work is defined by heavy texture, bold color and intricate details that capture the nuances of people, places and ideas, real and surreal. Rachel's identity as Japanese-Cantonese, an immigrant and a woman informs her artistic practice. She loves to put her own spin on traditional techniques, motifs and symbolism inspired by her cultural background. This duality of old and new is also apparent in her use of both traditional and digital mediums, and she draws inspiration from a variety of sources, from Japanese woodblock prints, Chinese pottery and ceramics, food packaging design to traditional folk art. She has a special love for the ocean, tea and noodles of all kinds. Rachel lives in Vancouver, British Columbia. For more information, visit rachelwada.com.</a:t>
            </a:r>
          </a:p>
          <a:p>
            <a:pPr marL="0" indent="0">
              <a:buNone/>
            </a:pPr>
            <a:endParaRPr lang="en-US" sz="1500"/>
          </a:p>
        </p:txBody>
      </p:sp>
      <p:pic>
        <p:nvPicPr>
          <p:cNvPr id="4" name="Picture 3">
            <a:extLst>
              <a:ext uri="{FF2B5EF4-FFF2-40B4-BE49-F238E27FC236}">
                <a16:creationId xmlns:a16="http://schemas.microsoft.com/office/drawing/2014/main" id="{5FD2FC3F-58D9-644E-9BDE-34943EF5A74D}"/>
              </a:ext>
            </a:extLst>
          </p:cNvPr>
          <p:cNvPicPr>
            <a:picLocks noChangeAspect="1"/>
          </p:cNvPicPr>
          <p:nvPr/>
        </p:nvPicPr>
        <p:blipFill>
          <a:blip r:embed="rId4">
            <a:extLst>
              <a:ext uri="{28A0092B-C50C-407E-A947-70E740481C1C}">
                <a14:useLocalDpi xmlns:a14="http://schemas.microsoft.com/office/drawing/2010/main" val="0"/>
              </a:ext>
            </a:extLst>
          </a:blip>
          <a:srcRect l="23845" r="23845"/>
          <a:stretch/>
        </p:blipFill>
        <p:spPr>
          <a:xfrm>
            <a:off x="6261031" y="321733"/>
            <a:ext cx="2341242" cy="2842075"/>
          </a:xfrm>
          <a:prstGeom prst="rect">
            <a:avLst/>
          </a:prstGeom>
        </p:spPr>
      </p:pic>
      <p:sp>
        <p:nvSpPr>
          <p:cNvPr id="51" name="Rectangle 50">
            <a:extLst>
              <a:ext uri="{FF2B5EF4-FFF2-40B4-BE49-F238E27FC236}">
                <a16:creationId xmlns:a16="http://schemas.microsoft.com/office/drawing/2014/main" id="{735F797E-E9D5-4B5D-B190-D092A376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89" y="321733"/>
            <a:ext cx="3091859" cy="1844147"/>
          </a:xfrm>
          <a:prstGeom prst="rect">
            <a:avLst/>
          </a:prstGeom>
          <a:blipFill dpi="0" rotWithShape="1">
            <a:blip r:embed="rId5">
              <a:duotone>
                <a:schemeClr val="accent5">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53" name="Rectangle 52">
            <a:extLst>
              <a:ext uri="{FF2B5EF4-FFF2-40B4-BE49-F238E27FC236}">
                <a16:creationId xmlns:a16="http://schemas.microsoft.com/office/drawing/2014/main" id="{8CE24FE0-EDE0-4109-AD44-B7B715DFE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0000" y="3324678"/>
            <a:ext cx="2361497" cy="2777740"/>
          </a:xfrm>
          <a:prstGeom prst="rect">
            <a:avLst/>
          </a:prstGeom>
          <a:blipFill dpi="0" rotWithShape="1">
            <a:blip r:embed="rId5">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6" name="Picture 5" descr="A picture containing sitting, table, food, clock&#10;&#10;Description automatically generated">
            <a:extLst>
              <a:ext uri="{FF2B5EF4-FFF2-40B4-BE49-F238E27FC236}">
                <a16:creationId xmlns:a16="http://schemas.microsoft.com/office/drawing/2014/main" id="{859E8887-148E-E641-A730-8C4DD6640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6087" y="2350705"/>
            <a:ext cx="3106457" cy="3731479"/>
          </a:xfrm>
          <a:prstGeom prst="rect">
            <a:avLst/>
          </a:prstGeom>
        </p:spPr>
      </p:pic>
      <p:grpSp>
        <p:nvGrpSpPr>
          <p:cNvPr id="55" name="Group 54">
            <a:extLst>
              <a:ext uri="{FF2B5EF4-FFF2-40B4-BE49-F238E27FC236}">
                <a16:creationId xmlns:a16="http://schemas.microsoft.com/office/drawing/2014/main" id="{9377FF41-1AA3-41D8-BB4F-F6AF92EEA3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6" name="Oval 55">
              <a:extLst>
                <a:ext uri="{FF2B5EF4-FFF2-40B4-BE49-F238E27FC236}">
                  <a16:creationId xmlns:a16="http://schemas.microsoft.com/office/drawing/2014/main" id="{49091991-97E8-4D0D-B5DA-D583688C6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6">
              <a:extLst>
                <a:ext uri="{FF2B5EF4-FFF2-40B4-BE49-F238E27FC236}">
                  <a16:creationId xmlns:a16="http://schemas.microsoft.com/office/drawing/2014/main" id="{24E97B1E-7667-4E88-9A8E-F0A272158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3831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8B1B2-51C0-6C4E-8D47-742FE790F707}"/>
              </a:ext>
            </a:extLst>
          </p:cNvPr>
          <p:cNvSpPr>
            <a:spLocks noGrp="1"/>
          </p:cNvSpPr>
          <p:nvPr>
            <p:ph type="title"/>
          </p:nvPr>
        </p:nvSpPr>
        <p:spPr>
          <a:xfrm>
            <a:off x="6484219" y="5139705"/>
            <a:ext cx="4869179" cy="1517984"/>
          </a:xfrm>
        </p:spPr>
        <p:txBody>
          <a:bodyPr>
            <a:normAutofit/>
          </a:bodyPr>
          <a:lstStyle/>
          <a:p>
            <a:endParaRPr lang="en-US" sz="7200" dirty="0">
              <a:solidFill>
                <a:srgbClr val="000000"/>
              </a:solidFill>
            </a:endParaRPr>
          </a:p>
        </p:txBody>
      </p:sp>
      <p:sp>
        <p:nvSpPr>
          <p:cNvPr id="40" name="Freeform: Shape 39">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9" name="Content Placeholder 8">
            <a:extLst>
              <a:ext uri="{FF2B5EF4-FFF2-40B4-BE49-F238E27FC236}">
                <a16:creationId xmlns:a16="http://schemas.microsoft.com/office/drawing/2014/main" id="{1F688289-20BA-43F6-93B1-C8E7E0FC12FC}"/>
              </a:ext>
            </a:extLst>
          </p:cNvPr>
          <p:cNvSpPr>
            <a:spLocks noGrp="1"/>
          </p:cNvSpPr>
          <p:nvPr>
            <p:ph idx="1"/>
          </p:nvPr>
        </p:nvSpPr>
        <p:spPr>
          <a:xfrm>
            <a:off x="6319206" y="3017520"/>
            <a:ext cx="4869179" cy="3640169"/>
          </a:xfrm>
        </p:spPr>
        <p:txBody>
          <a:bodyPr anchor="t">
            <a:noAutofit/>
          </a:bodyPr>
          <a:lstStyle/>
          <a:p>
            <a:r>
              <a:rPr lang="en-US" dirty="0"/>
              <a:t>Uplift At Home: Teresa Reads "The Phone Booth in Mr. </a:t>
            </a:r>
            <a:r>
              <a:rPr lang="en-US" dirty="0" err="1"/>
              <a:t>Hirota's</a:t>
            </a:r>
            <a:r>
              <a:rPr lang="en-US" dirty="0"/>
              <a:t> Garden"</a:t>
            </a:r>
          </a:p>
          <a:p>
            <a:r>
              <a:rPr lang="es-ES" u="sng" dirty="0"/>
              <a:t>https://</a:t>
            </a:r>
            <a:r>
              <a:rPr lang="es-ES" u="sng" dirty="0" err="1"/>
              <a:t>www.youtube.com</a:t>
            </a:r>
            <a:r>
              <a:rPr lang="es-ES" u="sng" dirty="0"/>
              <a:t>/</a:t>
            </a:r>
            <a:r>
              <a:rPr lang="es-ES" u="sng" dirty="0" err="1"/>
              <a:t>watch?v</a:t>
            </a:r>
            <a:r>
              <a:rPr lang="es-ES" u="sng" dirty="0"/>
              <a:t>=AX_I1C6NP5s</a:t>
            </a:r>
            <a:endParaRPr lang="en-US" sz="2800" dirty="0">
              <a:solidFill>
                <a:srgbClr val="000000"/>
              </a:solidFill>
            </a:endParaRPr>
          </a:p>
        </p:txBody>
      </p:sp>
      <p:grpSp>
        <p:nvGrpSpPr>
          <p:cNvPr id="42" name="Group 41">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3" name="Oval 42">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4" name="Oval 43">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TextBox 5">
            <a:extLst>
              <a:ext uri="{FF2B5EF4-FFF2-40B4-BE49-F238E27FC236}">
                <a16:creationId xmlns:a16="http://schemas.microsoft.com/office/drawing/2014/main" id="{9481440D-CB32-434F-A19E-5BF77B7DCFEC}"/>
              </a:ext>
            </a:extLst>
          </p:cNvPr>
          <p:cNvSpPr txBox="1"/>
          <p:nvPr/>
        </p:nvSpPr>
        <p:spPr>
          <a:xfrm>
            <a:off x="6094476" y="401980"/>
            <a:ext cx="5093909" cy="1200329"/>
          </a:xfrm>
          <a:prstGeom prst="rect">
            <a:avLst/>
          </a:prstGeom>
          <a:noFill/>
        </p:spPr>
        <p:txBody>
          <a:bodyPr wrap="square" rtlCol="0">
            <a:spAutoFit/>
          </a:bodyPr>
          <a:lstStyle/>
          <a:p>
            <a:r>
              <a:rPr lang="en-US" sz="7200" dirty="0"/>
              <a:t>Let’s Read!</a:t>
            </a:r>
          </a:p>
        </p:txBody>
      </p:sp>
      <p:pic>
        <p:nvPicPr>
          <p:cNvPr id="4" name="Picture 3" descr="A picture containing text, water, cake, table&#10;&#10;Description automatically generated">
            <a:extLst>
              <a:ext uri="{FF2B5EF4-FFF2-40B4-BE49-F238E27FC236}">
                <a16:creationId xmlns:a16="http://schemas.microsoft.com/office/drawing/2014/main" id="{CF9781D0-7603-C442-84CA-8018DACF27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346" y="1602309"/>
            <a:ext cx="3707278" cy="5055380"/>
          </a:xfrm>
          <a:prstGeom prst="rect">
            <a:avLst/>
          </a:prstGeom>
        </p:spPr>
      </p:pic>
    </p:spTree>
    <p:extLst>
      <p:ext uri="{BB962C8B-B14F-4D97-AF65-F5344CB8AC3E}">
        <p14:creationId xmlns:p14="http://schemas.microsoft.com/office/powerpoint/2010/main" val="1154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hoto, painting, person, bed&#10;&#10;Description automatically generated">
            <a:extLst>
              <a:ext uri="{FF2B5EF4-FFF2-40B4-BE49-F238E27FC236}">
                <a16:creationId xmlns:a16="http://schemas.microsoft.com/office/drawing/2014/main" id="{26BF8A38-9294-4841-BF1F-873F51303B0E}"/>
              </a:ext>
            </a:extLst>
          </p:cNvPr>
          <p:cNvPicPr>
            <a:picLocks noChangeAspect="1"/>
          </p:cNvPicPr>
          <p:nvPr/>
        </p:nvPicPr>
        <p:blipFill rotWithShape="1">
          <a:blip r:embed="rId3">
            <a:extLst>
              <a:ext uri="{28A0092B-C50C-407E-A947-70E740481C1C}">
                <a14:useLocalDpi xmlns:a14="http://schemas.microsoft.com/office/drawing/2010/main" val="0"/>
              </a:ext>
            </a:extLst>
          </a:blip>
          <a:srcRect t="12500" b="12500"/>
          <a:stretch/>
        </p:blipFill>
        <p:spPr>
          <a:xfrm rot="10800000" flipV="1">
            <a:off x="20" y="10"/>
            <a:ext cx="12191980" cy="6857989"/>
          </a:xfrm>
          <a:prstGeom prst="rect">
            <a:avLst/>
          </a:prstGeom>
        </p:spPr>
      </p:pic>
      <p:sp>
        <p:nvSpPr>
          <p:cNvPr id="21" name="Rectangle 2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F9526-43C9-9F45-8879-E2076697F303}"/>
              </a:ext>
            </a:extLst>
          </p:cNvPr>
          <p:cNvSpPr>
            <a:spLocks noGrp="1"/>
          </p:cNvSpPr>
          <p:nvPr>
            <p:ph type="title"/>
          </p:nvPr>
        </p:nvSpPr>
        <p:spPr>
          <a:xfrm>
            <a:off x="1069848" y="484632"/>
            <a:ext cx="10058400" cy="1609344"/>
          </a:xfrm>
        </p:spPr>
        <p:txBody>
          <a:bodyPr anchor="ctr">
            <a:normAutofit/>
          </a:bodyPr>
          <a:lstStyle/>
          <a:p>
            <a:r>
              <a:rPr lang="en-US">
                <a:solidFill>
                  <a:schemeClr val="tx1"/>
                </a:solidFill>
              </a:rPr>
              <a:t>Additional Readings &amp; resource links…</a:t>
            </a:r>
            <a:endParaRPr lang="es-ES_tradnl">
              <a:solidFill>
                <a:schemeClr val="tx1"/>
              </a:solidFill>
            </a:endParaRPr>
          </a:p>
        </p:txBody>
      </p:sp>
      <p:sp>
        <p:nvSpPr>
          <p:cNvPr id="9" name="Content Placeholder 8">
            <a:extLst>
              <a:ext uri="{FF2B5EF4-FFF2-40B4-BE49-F238E27FC236}">
                <a16:creationId xmlns:a16="http://schemas.microsoft.com/office/drawing/2014/main" id="{D2477342-1E6C-48FD-AA6B-1AE361314B32}"/>
              </a:ext>
            </a:extLst>
          </p:cNvPr>
          <p:cNvSpPr>
            <a:spLocks noGrp="1"/>
          </p:cNvSpPr>
          <p:nvPr>
            <p:ph idx="1"/>
          </p:nvPr>
        </p:nvSpPr>
        <p:spPr>
          <a:xfrm>
            <a:off x="1099041" y="2654105"/>
            <a:ext cx="10759884" cy="3492583"/>
          </a:xfrm>
        </p:spPr>
        <p:txBody>
          <a:bodyPr>
            <a:normAutofit/>
          </a:bodyPr>
          <a:lstStyle/>
          <a:p>
            <a:r>
              <a:rPr lang="en-US" sz="2400" dirty="0"/>
              <a:t>NPRs This American Life story about </a:t>
            </a:r>
            <a:r>
              <a:rPr lang="en-US" sz="2400" dirty="0" err="1"/>
              <a:t>Itaru</a:t>
            </a:r>
            <a:r>
              <a:rPr lang="en-US" sz="2400" dirty="0"/>
              <a:t> Sasaki and the real wind phone: </a:t>
            </a:r>
            <a:r>
              <a:rPr lang="en-US" dirty="0">
                <a:hlinkClick r:id="rId6"/>
              </a:rPr>
              <a:t>https://www.thisamericanlife.org/597/one-last-thing-before-i-go-2016</a:t>
            </a:r>
            <a:r>
              <a:rPr lang="en-US" dirty="0"/>
              <a:t> </a:t>
            </a:r>
          </a:p>
          <a:p>
            <a:pPr marL="0" indent="0">
              <a:buNone/>
            </a:pPr>
            <a:endParaRPr lang="en-US" dirty="0"/>
          </a:p>
          <a:p>
            <a:r>
              <a:rPr lang="en-US" sz="2400" dirty="0"/>
              <a:t>The Phone Booth for Japanese Mourners on Bloomberg: </a:t>
            </a:r>
            <a:r>
              <a:rPr lang="en-US" dirty="0">
                <a:hlinkClick r:id="rId7"/>
              </a:rPr>
              <a:t>https://www.bloomberg.com/news/articles/2017-01-10/japan-s-wind-phone-is-a-site-to-mediate-on-life-and-loss</a:t>
            </a:r>
            <a:r>
              <a:rPr lang="en-US" dirty="0"/>
              <a:t>  </a:t>
            </a:r>
          </a:p>
          <a:p>
            <a:endParaRPr lang="en-US" dirty="0"/>
          </a:p>
          <a:p>
            <a:endParaRPr lang="en-US" dirty="0"/>
          </a:p>
          <a:p>
            <a:endParaRPr lang="en-US" dirty="0"/>
          </a:p>
        </p:txBody>
      </p:sp>
      <p:grpSp>
        <p:nvGrpSpPr>
          <p:cNvPr id="25" name="Group 2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506008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E6D6D4E-14E1-BD42-81B6-291B46D948B1}"/>
              </a:ext>
            </a:extLst>
          </p:cNvPr>
          <p:cNvSpPr>
            <a:spLocks noGrp="1"/>
          </p:cNvSpPr>
          <p:nvPr>
            <p:ph type="title"/>
          </p:nvPr>
        </p:nvSpPr>
        <p:spPr>
          <a:xfrm>
            <a:off x="1069848" y="484632"/>
            <a:ext cx="10058400" cy="1609344"/>
          </a:xfrm>
        </p:spPr>
        <p:txBody>
          <a:bodyPr>
            <a:normAutofit/>
          </a:bodyPr>
          <a:lstStyle/>
          <a:p>
            <a:r>
              <a:rPr lang="en-US" dirty="0"/>
              <a:t>Freeman Book Awards Resources</a:t>
            </a:r>
          </a:p>
        </p:txBody>
      </p:sp>
      <p:pic>
        <p:nvPicPr>
          <p:cNvPr id="5" name="Picture 4">
            <a:extLst>
              <a:ext uri="{FF2B5EF4-FFF2-40B4-BE49-F238E27FC236}">
                <a16:creationId xmlns:a16="http://schemas.microsoft.com/office/drawing/2014/main" id="{3C9BE311-A503-B748-A987-0764FAF682A3}"/>
              </a:ext>
            </a:extLst>
          </p:cNvPr>
          <p:cNvPicPr>
            <a:picLocks noChangeAspect="1"/>
          </p:cNvPicPr>
          <p:nvPr/>
        </p:nvPicPr>
        <p:blipFill rotWithShape="1">
          <a:blip r:embed="rId5">
            <a:extLst>
              <a:ext uri="{28A0092B-C50C-407E-A947-70E740481C1C}">
                <a14:useLocalDpi xmlns:a14="http://schemas.microsoft.com/office/drawing/2010/main" val="0"/>
              </a:ext>
            </a:extLst>
          </a:blip>
          <a:srcRect l="28675" r="51788"/>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F9AADDA5-AD88-AC42-B1EF-09E3B34CFDD5}"/>
              </a:ext>
            </a:extLst>
          </p:cNvPr>
          <p:cNvSpPr>
            <a:spLocks noGrp="1"/>
          </p:cNvSpPr>
          <p:nvPr>
            <p:ph idx="1"/>
          </p:nvPr>
        </p:nvSpPr>
        <p:spPr>
          <a:xfrm>
            <a:off x="6496216" y="2320412"/>
            <a:ext cx="4632031" cy="3851787"/>
          </a:xfrm>
        </p:spPr>
        <p:txBody>
          <a:bodyPr anchor="ctr">
            <a:normAutofit/>
          </a:bodyPr>
          <a:lstStyle/>
          <a:p>
            <a:r>
              <a:rPr lang="en-US" dirty="0">
                <a:hlinkClick r:id="rId6"/>
              </a:rPr>
              <a:t>http://nctasia.org/resources/</a:t>
            </a:r>
            <a:r>
              <a:rPr lang="en-US" dirty="0"/>
              <a:t> </a:t>
            </a:r>
          </a:p>
        </p:txBody>
      </p:sp>
      <p:sp>
        <p:nvSpPr>
          <p:cNvPr id="23" name="Oval 2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4957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1112</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Meiryo</vt:lpstr>
      <vt:lpstr>Calibri</vt:lpstr>
      <vt:lpstr>Miriam</vt:lpstr>
      <vt:lpstr>Rockwell</vt:lpstr>
      <vt:lpstr>Rockwell Condensed</vt:lpstr>
      <vt:lpstr>Rockwell Extra Bold</vt:lpstr>
      <vt:lpstr>Wingdings</vt:lpstr>
      <vt:lpstr>Wood Type</vt:lpstr>
      <vt:lpstr>Reading Asia  welcoming award-winning children’s literature into your classrooms. </vt:lpstr>
      <vt:lpstr>PowerPoint Presentation</vt:lpstr>
      <vt:lpstr>Freeman Book Awards</vt:lpstr>
      <vt:lpstr>The Phone Booth in Mr. Hirota's garden</vt:lpstr>
      <vt:lpstr>Heather Smith</vt:lpstr>
      <vt:lpstr>Rachel Wada</vt:lpstr>
      <vt:lpstr>PowerPoint Presentation</vt:lpstr>
      <vt:lpstr>Additional Readings &amp; resource links…</vt:lpstr>
      <vt:lpstr>Freeman Book Awards Resources</vt:lpstr>
      <vt:lpstr>READ 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Asia  welcoming award-winning children’s literature into your classrooms. </dc:title>
  <dc:creator>Luciano Marzulli</dc:creator>
  <cp:lastModifiedBy>Meredith Medina</cp:lastModifiedBy>
  <cp:revision>4</cp:revision>
  <dcterms:created xsi:type="dcterms:W3CDTF">2020-10-14T20:47:58Z</dcterms:created>
  <dcterms:modified xsi:type="dcterms:W3CDTF">2021-01-13T18:26:18Z</dcterms:modified>
</cp:coreProperties>
</file>